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1" r:id="rId2"/>
    <p:sldId id="262" r:id="rId3"/>
    <p:sldId id="263" r:id="rId4"/>
    <p:sldId id="309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57" r:id="rId22"/>
    <p:sldId id="258" r:id="rId23"/>
    <p:sldId id="259" r:id="rId24"/>
    <p:sldId id="260" r:id="rId25"/>
    <p:sldId id="287" r:id="rId26"/>
    <p:sldId id="310" r:id="rId27"/>
    <p:sldId id="315" r:id="rId28"/>
    <p:sldId id="306" r:id="rId29"/>
    <p:sldId id="307" r:id="rId30"/>
    <p:sldId id="316" r:id="rId31"/>
    <p:sldId id="299" r:id="rId32"/>
    <p:sldId id="300" r:id="rId33"/>
    <p:sldId id="317" r:id="rId34"/>
    <p:sldId id="318" r:id="rId35"/>
    <p:sldId id="305" r:id="rId36"/>
    <p:sldId id="301" r:id="rId37"/>
    <p:sldId id="308" r:id="rId38"/>
    <p:sldId id="303" r:id="rId39"/>
    <p:sldId id="304" r:id="rId40"/>
    <p:sldId id="311" r:id="rId41"/>
    <p:sldId id="312" r:id="rId42"/>
    <p:sldId id="313" r:id="rId43"/>
    <p:sldId id="314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1" autoAdjust="0"/>
    <p:restoredTop sz="94660"/>
  </p:normalViewPr>
  <p:slideViewPr>
    <p:cSldViewPr snapToGrid="0">
      <p:cViewPr>
        <p:scale>
          <a:sx n="70" d="100"/>
          <a:sy n="70" d="100"/>
        </p:scale>
        <p:origin x="1174" y="3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378DC-E0E5-4F65-A1F1-04B161D812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18D10-37B1-4325-844A-7FC6E860A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3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otoplethysmogra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have quite a bit</a:t>
            </a:r>
            <a:r>
              <a:rPr lang="en-US" baseline="0" dirty="0" smtClean="0"/>
              <a:t> of flow to the skin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6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Wigger’s</a:t>
            </a:r>
            <a:r>
              <a:rPr lang="en-US" dirty="0" smtClean="0"/>
              <a:t> Diagram: Pressure, Volume, Electric, Sound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2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https://en.wikipedia.org/wiki/Photoplethysmogram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58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4B6933A-541B-4EA4-B4E2-E0F2C105C3A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25945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signal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of Line </a:t>
            </a:r>
            <a:r>
              <a:rPr lang="en-US" dirty="0" err="1" smtClean="0"/>
              <a:t>Masimo</a:t>
            </a:r>
            <a:r>
              <a:rPr lang="en-US" dirty="0" smtClean="0"/>
              <a:t> Product.</a:t>
            </a:r>
          </a:p>
          <a:p>
            <a:r>
              <a:rPr lang="en-US" dirty="0" smtClean="0"/>
              <a:t>Finger sensor</a:t>
            </a:r>
            <a:r>
              <a:rPr lang="en-US" baseline="0" dirty="0" smtClean="0"/>
              <a:t> hooks to phone via </a:t>
            </a:r>
            <a:r>
              <a:rPr lang="en-US" baseline="0" dirty="0" err="1" smtClean="0"/>
              <a:t>bloottooth</a:t>
            </a:r>
            <a:endParaRPr lang="en-US" baseline="0" dirty="0" smtClean="0"/>
          </a:p>
          <a:p>
            <a:r>
              <a:rPr lang="en-US" baseline="0" dirty="0" smtClean="0"/>
              <a:t>It measures respiration, perfusion in addition to oxygenation and heartrate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RRp</a:t>
            </a:r>
            <a:r>
              <a:rPr lang="en-US" baseline="0" dirty="0" smtClean="0"/>
              <a:t> respirator rate</a:t>
            </a:r>
          </a:p>
          <a:p>
            <a:r>
              <a:rPr lang="en-US" baseline="0" dirty="0" smtClean="0"/>
              <a:t>PVI perfusion variability index</a:t>
            </a:r>
          </a:p>
          <a:p>
            <a:r>
              <a:rPr lang="en-US" baseline="0" dirty="0" smtClean="0"/>
              <a:t>PI perfusion 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50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Fully integrated sensor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35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53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0A966-A73F-4D79-8D56-93F52083B2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1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3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2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02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79B23-6892-4842-870D-B6A294E1CA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8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6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0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84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8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0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6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6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9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DE9D-D91A-42CE-AA15-7876F4BCA32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27BF3-F257-4B8A-9D4F-F74E03E96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4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esp8266/Arduino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Tillaart/Arduino/tree/master/sketches/MultiSpeedI2CScanne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link.com/scene/79207553571802316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utzinger/sea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utzinger/MAX30105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Biomedical Engineering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58533"/>
          </a:xfrm>
        </p:spPr>
        <p:txBody>
          <a:bodyPr>
            <a:normAutofit/>
          </a:bodyPr>
          <a:lstStyle/>
          <a:p>
            <a:r>
              <a:rPr lang="en-US" dirty="0" smtClean="0"/>
              <a:t>Urs </a:t>
            </a:r>
            <a:r>
              <a:rPr lang="en-US" dirty="0" smtClean="0"/>
              <a:t>Utzinger</a:t>
            </a:r>
          </a:p>
          <a:p>
            <a:r>
              <a:rPr lang="en-US" dirty="0" smtClean="0"/>
              <a:t>2018, 2019 Summer Engineering Academy</a:t>
            </a:r>
          </a:p>
          <a:p>
            <a:r>
              <a:rPr lang="en-US" dirty="0" smtClean="0"/>
              <a:t>University of Arizona ,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97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8" y="246770"/>
            <a:ext cx="10129677" cy="6233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40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8" y="792030"/>
            <a:ext cx="11347976" cy="544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3119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simo - Root SedLine Cable d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4735" b="11873"/>
          <a:stretch/>
        </p:blipFill>
        <p:spPr bwMode="auto">
          <a:xfrm>
            <a:off x="332598" y="99623"/>
            <a:ext cx="5422738" cy="419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masimo.com/siteassets/us/images/products/sensors--accessories/rd-rainbow-set-sensors/masimo-rdrainbowset_handadultrightwh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1" y="4116695"/>
            <a:ext cx="4910196" cy="270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tore.storeimages.cdn-apple.com/4981/as-images.apple.com/is/image/AppleInc/aos/published/images/H/L8/HL862/HL862_AV1?wid=2000&amp;hei=2000&amp;fmt=jpeg&amp;qlt=95&amp;op_usm=0.5%2C0.5&amp;.v=149808440217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3" r="16495"/>
          <a:stretch/>
        </p:blipFill>
        <p:spPr bwMode="auto">
          <a:xfrm>
            <a:off x="10189883" y="3868450"/>
            <a:ext cx="1691341" cy="275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masimopersonalhealth.com/wp-content/uploads/2017/03/mighty-sat-home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21" y="85044"/>
            <a:ext cx="3247114" cy="50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06032" y="5943936"/>
            <a:ext cx="154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2018: $300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556" y="5987332"/>
            <a:ext cx="364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2018: $2600 + $20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6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</a:t>
            </a:r>
            <a:r>
              <a:rPr lang="en-US" dirty="0" smtClean="0"/>
              <a:t>Amount </a:t>
            </a:r>
            <a:r>
              <a:rPr lang="en-US" dirty="0" smtClean="0"/>
              <a:t>of </a:t>
            </a:r>
            <a:r>
              <a:rPr lang="en-US" dirty="0" smtClean="0"/>
              <a:t>Oxygen </a:t>
            </a:r>
            <a:r>
              <a:rPr lang="en-US" dirty="0" smtClean="0"/>
              <a:t>in the </a:t>
            </a:r>
            <a:r>
              <a:rPr lang="en-US" dirty="0" smtClean="0"/>
              <a:t>Blood </a:t>
            </a:r>
            <a:r>
              <a:rPr lang="en-US" dirty="0" smtClean="0"/>
              <a:t>measured?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985" t="13681" r="25710" b="9488"/>
          <a:stretch/>
        </p:blipFill>
        <p:spPr>
          <a:xfrm>
            <a:off x="556591" y="422783"/>
            <a:ext cx="8317065" cy="606096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7651750" y="584199"/>
          <a:ext cx="37020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1866090" imgH="444307" progId="Equation.3">
                  <p:embed/>
                </p:oleObj>
              </mc:Choice>
              <mc:Fallback>
                <p:oleObj name="Equation" r:id="rId4" imgW="1866090" imgH="444307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0" y="584199"/>
                        <a:ext cx="3702050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95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Health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Smart Phone </a:t>
            </a:r>
            <a:r>
              <a:rPr lang="en-US" dirty="0" smtClean="0"/>
              <a:t>has a</a:t>
            </a:r>
          </a:p>
          <a:p>
            <a:r>
              <a:rPr lang="en-US" dirty="0" smtClean="0"/>
              <a:t>Light Sensor (light intensity, to adjust display intensity)</a:t>
            </a:r>
          </a:p>
          <a:p>
            <a:r>
              <a:rPr lang="en-US" dirty="0" smtClean="0"/>
              <a:t>Proximity Sensor (light intensity)</a:t>
            </a:r>
          </a:p>
          <a:p>
            <a:r>
              <a:rPr lang="en-US" dirty="0" smtClean="0"/>
              <a:t>Activity Sensor (accelerometer: falling down</a:t>
            </a:r>
            <a:r>
              <a:rPr lang="en-US" dirty="0"/>
              <a:t>, in </a:t>
            </a:r>
            <a:r>
              <a:rPr lang="en-US" dirty="0" smtClean="0"/>
              <a:t>pocket, portrait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Smart </a:t>
            </a:r>
            <a:r>
              <a:rPr lang="en-US" b="1" dirty="0" smtClean="0"/>
              <a:t>Watch </a:t>
            </a:r>
            <a:r>
              <a:rPr lang="en-US" dirty="0" smtClean="0"/>
              <a:t>has</a:t>
            </a:r>
          </a:p>
          <a:p>
            <a:r>
              <a:rPr lang="en-US" dirty="0" smtClean="0"/>
              <a:t>Heart Beat Sensor (green light)</a:t>
            </a:r>
          </a:p>
          <a:p>
            <a:r>
              <a:rPr lang="en-US" dirty="0" smtClean="0"/>
              <a:t>Blood Oxygenation Sensor (red and near infrared light)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4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arkFun Particle Sensor Breakout - MAX3010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1512" r="3455" b="9994"/>
          <a:stretch/>
        </p:blipFill>
        <p:spPr bwMode="auto">
          <a:xfrm>
            <a:off x="263525" y="1466210"/>
            <a:ext cx="5330451" cy="451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lose up photo of the MAX30105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579" y="177800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8439780" y="5876014"/>
            <a:ext cx="2048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2019: </a:t>
            </a:r>
            <a:endParaRPr lang="en-US" dirty="0" smtClean="0"/>
          </a:p>
          <a:p>
            <a:r>
              <a:rPr lang="en-US" dirty="0" smtClean="0"/>
              <a:t>US: $</a:t>
            </a:r>
            <a:r>
              <a:rPr lang="en-US" dirty="0" smtClean="0"/>
              <a:t>4.75 @ </a:t>
            </a:r>
            <a:r>
              <a:rPr lang="en-US" dirty="0" err="1" smtClean="0"/>
              <a:t>digikey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938254" y="5349063"/>
            <a:ext cx="213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2019: </a:t>
            </a:r>
            <a:endParaRPr lang="en-US" dirty="0" smtClean="0"/>
          </a:p>
          <a:p>
            <a:r>
              <a:rPr lang="en-US" dirty="0" smtClean="0"/>
              <a:t>US: $</a:t>
            </a:r>
            <a:r>
              <a:rPr lang="en-US" dirty="0" smtClean="0"/>
              <a:t>14</a:t>
            </a:r>
            <a:endParaRPr lang="en-US" dirty="0" smtClean="0"/>
          </a:p>
          <a:p>
            <a:r>
              <a:rPr lang="en-US" dirty="0" err="1" smtClean="0"/>
              <a:t>Banggood</a:t>
            </a:r>
            <a:r>
              <a:rPr lang="en-US" dirty="0" smtClean="0"/>
              <a:t>:  </a:t>
            </a:r>
            <a:r>
              <a:rPr lang="en-US" dirty="0" smtClean="0"/>
              <a:t>$</a:t>
            </a:r>
            <a:r>
              <a:rPr lang="en-US" dirty="0"/>
              <a:t>1</a:t>
            </a:r>
            <a:r>
              <a:rPr lang="en-US" dirty="0" smtClean="0"/>
              <a:t>.48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Maxim: MAX30105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5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" t="13361" r="3385" b="14479"/>
          <a:stretch/>
        </p:blipFill>
        <p:spPr>
          <a:xfrm>
            <a:off x="208428" y="1149726"/>
            <a:ext cx="1136930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3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build our own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82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&amp;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dirty="0" smtClean="0"/>
              <a:t>MATERIALS</a:t>
            </a:r>
          </a:p>
          <a:p>
            <a:r>
              <a:rPr lang="en-US" dirty="0" smtClean="0"/>
              <a:t>ESP8266 [$3.90]</a:t>
            </a:r>
          </a:p>
          <a:p>
            <a:r>
              <a:rPr lang="en-US" dirty="0" smtClean="0"/>
              <a:t>Pulse Sensor MAX30100 [$4.65]</a:t>
            </a:r>
          </a:p>
          <a:p>
            <a:r>
              <a:rPr lang="en-US" dirty="0" smtClean="0"/>
              <a:t>Jumper Wire (4) [$0.16]</a:t>
            </a:r>
          </a:p>
          <a:p>
            <a:r>
              <a:rPr lang="en-US" dirty="0" smtClean="0"/>
              <a:t>Solderless </a:t>
            </a:r>
            <a:r>
              <a:rPr lang="en-US" dirty="0" err="1" smtClean="0"/>
              <a:t>Protoboard</a:t>
            </a:r>
            <a:r>
              <a:rPr lang="en-US" dirty="0" smtClean="0"/>
              <a:t> [$1.50] </a:t>
            </a:r>
          </a:p>
          <a:p>
            <a:r>
              <a:rPr lang="en-US" dirty="0" smtClean="0"/>
              <a:t>Micro USB Cable [$0.75]</a:t>
            </a:r>
          </a:p>
          <a:p>
            <a:endParaRPr lang="en-US" dirty="0"/>
          </a:p>
          <a:p>
            <a:r>
              <a:rPr lang="en-US" dirty="0" smtClean="0"/>
              <a:t>Total: [$12 ,1-2 months for delivery of parts from China]</a:t>
            </a:r>
          </a:p>
        </p:txBody>
      </p:sp>
    </p:spTree>
    <p:extLst>
      <p:ext uri="{BB962C8B-B14F-4D97-AF65-F5344CB8AC3E}">
        <p14:creationId xmlns:p14="http://schemas.microsoft.com/office/powerpoint/2010/main" val="406561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026" name="Picture 2" descr="4è¡æ°§é¥±ååº¦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5" y="162245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6720" y="5091274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Walgreens - $45</a:t>
            </a:r>
            <a:endParaRPr lang="en-US" dirty="0"/>
          </a:p>
        </p:txBody>
      </p:sp>
      <p:sp>
        <p:nvSpPr>
          <p:cNvPr id="6" name="AutoShape 6" descr="Cover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018" y="2168167"/>
            <a:ext cx="2563325" cy="24856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07959" y="4672560"/>
            <a:ext cx="2642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Instant Heart Rate </a:t>
            </a:r>
          </a:p>
          <a:p>
            <a:r>
              <a:rPr lang="en-US" dirty="0" smtClean="0"/>
              <a:t>Mobile App -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31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cdn.sparkfun.com/assets/3/d/f/a/9/518c0b34ce395fea6200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26" y="134538"/>
            <a:ext cx="95250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655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 </a:t>
            </a:r>
            <a:r>
              <a:rPr lang="en-US" dirty="0" err="1" smtClean="0"/>
              <a:t>Wemos</a:t>
            </a:r>
            <a:r>
              <a:rPr lang="en-US" dirty="0" smtClean="0"/>
              <a:t> D1 </a:t>
            </a:r>
            <a:r>
              <a:rPr lang="en-US" dirty="0" smtClean="0"/>
              <a:t>Mini</a:t>
            </a:r>
            <a:endParaRPr lang="en-US" dirty="0"/>
          </a:p>
        </p:txBody>
      </p:sp>
      <p:pic>
        <p:nvPicPr>
          <p:cNvPr id="2050" name="Picture 2" descr="https://www.makerlab-electronics.com/my_uploads/2017/11/Wemos-D1-Mini-02-510x4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8576" r="11734" b="19861"/>
          <a:stretch/>
        </p:blipFill>
        <p:spPr bwMode="auto">
          <a:xfrm rot="5400000">
            <a:off x="-137849" y="2309537"/>
            <a:ext cx="3689765" cy="280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makerlab-electronics.com/my_uploads/2017/11/Wemos-D1-Mini-03-510x47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19211" r="9936" b="18620"/>
          <a:stretch/>
        </p:blipFill>
        <p:spPr bwMode="auto">
          <a:xfrm rot="5400000">
            <a:off x="2639813" y="2387090"/>
            <a:ext cx="3767880" cy="283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wemos d1 mini pino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263" y="1625577"/>
            <a:ext cx="6422737" cy="42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613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128x32 OLED Display</a:t>
            </a:r>
            <a:endParaRPr lang="en-US" dirty="0"/>
          </a:p>
        </p:txBody>
      </p:sp>
      <p:pic>
        <p:nvPicPr>
          <p:cNvPr id="2052" name="Picture 4" descr="https://images-na.ssl-images-amazon.com/images/I/61P3cctKM9L._SL120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t="23921" r="10851" b="52746"/>
          <a:stretch/>
        </p:blipFill>
        <p:spPr bwMode="auto">
          <a:xfrm>
            <a:off x="1205753" y="2380130"/>
            <a:ext cx="854784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810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30100 Pulse Oximeter Sensor</a:t>
            </a:r>
            <a:endParaRPr lang="en-US" dirty="0"/>
          </a:p>
        </p:txBody>
      </p:sp>
      <p:pic>
        <p:nvPicPr>
          <p:cNvPr id="3076" name="Picture 4" descr="https://ae01.alicdn.com/kf/HTB1RgdxkmMmBKNjSZTEq6ysKpXa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1" t="29049" r="22559" b="30127"/>
          <a:stretch/>
        </p:blipFill>
        <p:spPr bwMode="auto">
          <a:xfrm>
            <a:off x="5934635" y="2545976"/>
            <a:ext cx="4549590" cy="363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ae01.alicdn.com/kf/HTB1jXXECrSYBuNjSspiq6xNzpXaZ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t="26742" r="23936" b="32408"/>
          <a:stretch/>
        </p:blipFill>
        <p:spPr bwMode="auto">
          <a:xfrm>
            <a:off x="439270" y="2223247"/>
            <a:ext cx="4849907" cy="392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9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Wiring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9" y="1690688"/>
            <a:ext cx="5916646" cy="438977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274561"/>
              </p:ext>
            </p:extLst>
          </p:nvPr>
        </p:nvGraphicFramePr>
        <p:xfrm>
          <a:off x="6939433" y="2424662"/>
          <a:ext cx="4474484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854">
                  <a:extLst>
                    <a:ext uri="{9D8B030D-6E8A-4147-A177-3AD203B41FA5}">
                      <a16:colId xmlns:a16="http://schemas.microsoft.com/office/drawing/2014/main" val="2067839828"/>
                    </a:ext>
                  </a:extLst>
                </a:gridCol>
                <a:gridCol w="1318758">
                  <a:extLst>
                    <a:ext uri="{9D8B030D-6E8A-4147-A177-3AD203B41FA5}">
                      <a16:colId xmlns:a16="http://schemas.microsoft.com/office/drawing/2014/main" val="164550245"/>
                    </a:ext>
                  </a:extLst>
                </a:gridCol>
                <a:gridCol w="1396872">
                  <a:extLst>
                    <a:ext uri="{9D8B030D-6E8A-4147-A177-3AD203B41FA5}">
                      <a16:colId xmlns:a16="http://schemas.microsoft.com/office/drawing/2014/main" val="2722172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D1 ESP</a:t>
                      </a:r>
                      <a:r>
                        <a:rPr lang="en-US" baseline="0" dirty="0" smtClean="0"/>
                        <a:t> Microcontroller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OLED 128x32 Display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MAX3010x Sensor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92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3.3V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VCC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Vin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54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GND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GND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0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SCL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SCL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SDA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SDA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50645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39433" y="1661711"/>
            <a:ext cx="420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these connections.</a:t>
            </a:r>
          </a:p>
          <a:p>
            <a:r>
              <a:rPr lang="en-US" dirty="0" smtClean="0"/>
              <a:t>Do NOT  power up!!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5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have your circuit checked by a mentor/counselor before you continue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12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installed software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092" r="69167" b="-2129"/>
          <a:stretch/>
        </p:blipFill>
        <p:spPr>
          <a:xfrm>
            <a:off x="1023257" y="1690688"/>
            <a:ext cx="5981700" cy="767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182" t="19180" r="57813" b="40915"/>
          <a:stretch/>
        </p:blipFill>
        <p:spPr>
          <a:xfrm>
            <a:off x="974996" y="2382091"/>
            <a:ext cx="3873498" cy="2804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4480" y="2956560"/>
            <a:ext cx="6393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Type in the command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 smtClean="0"/>
              <a:t>Git</a:t>
            </a:r>
            <a:endParaRPr lang="en-US" sz="3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067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don’t have python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76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don’t have Python: Download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9414"/>
          <a:stretch/>
        </p:blipFill>
        <p:spPr>
          <a:xfrm>
            <a:off x="838199" y="1935162"/>
            <a:ext cx="10494871" cy="35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02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Python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472" t="24321" r="28680" b="29012"/>
          <a:stretch/>
        </p:blipFill>
        <p:spPr>
          <a:xfrm>
            <a:off x="939800" y="1438275"/>
            <a:ext cx="8020050" cy="491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8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Relevance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adjust to an increase in fuel and oxygen demand?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327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33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 in Arduino: Hardware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github.com/esp8266/Arduino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0000"/>
          <a:stretch/>
        </p:blipFill>
        <p:spPr>
          <a:xfrm>
            <a:off x="976312" y="2511425"/>
            <a:ext cx="9144000" cy="360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71460" y="1353661"/>
            <a:ext cx="407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:</a:t>
            </a:r>
          </a:p>
          <a:p>
            <a:r>
              <a:rPr lang="en-US" dirty="0" smtClean="0"/>
              <a:t>Download the Hardware Driver as zip</a:t>
            </a:r>
          </a:p>
          <a:p>
            <a:r>
              <a:rPr lang="en-US" dirty="0" smtClean="0"/>
              <a:t>Otherwise follow instruction for </a:t>
            </a:r>
            <a:r>
              <a:rPr lang="en-US" dirty="0" err="1" smtClean="0"/>
              <a:t>git</a:t>
            </a:r>
            <a:r>
              <a:rPr lang="en-US" dirty="0" smtClean="0"/>
              <a:t> in readme file</a:t>
            </a:r>
          </a:p>
        </p:txBody>
      </p:sp>
    </p:spTree>
    <p:extLst>
      <p:ext uri="{BB962C8B-B14F-4D97-AF65-F5344CB8AC3E}">
        <p14:creationId xmlns:p14="http://schemas.microsoft.com/office/powerpoint/2010/main" val="2720387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: Extracting to: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351338"/>
          </a:xfrm>
        </p:spPr>
        <p:txBody>
          <a:bodyPr/>
          <a:lstStyle/>
          <a:p>
            <a:r>
              <a:rPr lang="en-US" dirty="0"/>
              <a:t>C:\</a:t>
            </a:r>
            <a:r>
              <a:rPr lang="en-US" dirty="0" smtClean="0"/>
              <a:t>Users\your_user_name_goes_here\Documents\Arduino\hardware\esp8266com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764" r="21861" b="56197"/>
          <a:stretch/>
        </p:blipFill>
        <p:spPr>
          <a:xfrm>
            <a:off x="838200" y="2486237"/>
            <a:ext cx="9353550" cy="42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59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have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90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text within “ “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“cd C:/users/your username/Documents/Arduino”</a:t>
            </a:r>
          </a:p>
          <a:p>
            <a:r>
              <a:rPr lang="en-US" dirty="0" smtClean="0"/>
              <a:t>“ls” for list</a:t>
            </a:r>
          </a:p>
          <a:p>
            <a:pPr lvl="1"/>
            <a:r>
              <a:rPr lang="en-US" dirty="0" smtClean="0"/>
              <a:t>If hardware does not exist “</a:t>
            </a:r>
            <a:r>
              <a:rPr lang="en-US" dirty="0" err="1" smtClean="0"/>
              <a:t>mkdir</a:t>
            </a:r>
            <a:r>
              <a:rPr lang="en-US" dirty="0" smtClean="0"/>
              <a:t> hardware”</a:t>
            </a:r>
          </a:p>
          <a:p>
            <a:r>
              <a:rPr lang="en-US" dirty="0" smtClean="0"/>
              <a:t>“cd hardware”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 esp8266com”</a:t>
            </a:r>
            <a:endParaRPr lang="en-US" dirty="0"/>
          </a:p>
          <a:p>
            <a:r>
              <a:rPr lang="en-US" dirty="0" smtClean="0"/>
              <a:t>“cd esp8266com”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https://github.com/esp8266/Arduino.git </a:t>
            </a:r>
            <a:r>
              <a:rPr lang="en-US" dirty="0" smtClean="0"/>
              <a:t>esp8266”</a:t>
            </a:r>
            <a:endParaRPr lang="en-US" dirty="0"/>
          </a:p>
          <a:p>
            <a:r>
              <a:rPr lang="en-US" dirty="0" smtClean="0"/>
              <a:t>“cd esp8266”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submodule update </a:t>
            </a:r>
            <a:r>
              <a:rPr lang="en-US" dirty="0" smtClean="0"/>
              <a:t>–</a:t>
            </a:r>
            <a:r>
              <a:rPr lang="en-US" dirty="0" err="1" smtClean="0"/>
              <a:t>init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30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345"/>
            <a:ext cx="10515600" cy="4351338"/>
          </a:xfrm>
        </p:spPr>
        <p:txBody>
          <a:bodyPr/>
          <a:lstStyle/>
          <a:p>
            <a:r>
              <a:rPr lang="en-US" dirty="0" smtClean="0"/>
              <a:t>Open Windows CMD shell</a:t>
            </a:r>
          </a:p>
          <a:p>
            <a:r>
              <a:rPr lang="en-US" dirty="0" smtClean="0"/>
              <a:t>Execute:</a:t>
            </a:r>
          </a:p>
          <a:p>
            <a:pPr marL="0" indent="0">
              <a:buNone/>
            </a:pPr>
            <a:r>
              <a:rPr lang="en-US" dirty="0" smtClean="0"/>
              <a:t>“cd esp8266/tools”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“python get.py”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386" t="49445" r="24011" b="27036"/>
          <a:stretch/>
        </p:blipFill>
        <p:spPr>
          <a:xfrm>
            <a:off x="838200" y="3543300"/>
            <a:ext cx="10020300" cy="3111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95092" r="69167" b="-2129"/>
          <a:stretch/>
        </p:blipFill>
        <p:spPr>
          <a:xfrm>
            <a:off x="5715000" y="1901825"/>
            <a:ext cx="5981700" cy="7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73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Libraries in Arduino for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72001"/>
            <a:ext cx="10515600" cy="16049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need:</a:t>
            </a:r>
            <a:endParaRPr lang="en-US" dirty="0" smtClean="0"/>
          </a:p>
          <a:p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/>
              <a:t>GFX Library</a:t>
            </a:r>
          </a:p>
          <a:p>
            <a:r>
              <a:rPr lang="en-US" dirty="0" err="1"/>
              <a:t>Adafruit</a:t>
            </a:r>
            <a:r>
              <a:rPr lang="en-US" dirty="0"/>
              <a:t> SSD1306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858"/>
          <a:stretch/>
        </p:blipFill>
        <p:spPr>
          <a:xfrm>
            <a:off x="838200" y="1773238"/>
            <a:ext cx="9144000" cy="23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5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Arduino for ESP8233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6146" b="49494"/>
          <a:stretch/>
        </p:blipFill>
        <p:spPr>
          <a:xfrm>
            <a:off x="898072" y="1730152"/>
            <a:ext cx="7277100" cy="4714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4386" y="4370615"/>
            <a:ext cx="2873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2) select correct port once ESP module is attached with USB cable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360820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Select ESP8233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5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 devices connected?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github.com/RobTillaart/Arduino/tree/master/sketches/MultiSpeedI2CScanner</a:t>
            </a:r>
            <a:endParaRPr lang="en-US" dirty="0" smtClean="0"/>
          </a:p>
          <a:p>
            <a:r>
              <a:rPr lang="en-US" dirty="0" smtClean="0"/>
              <a:t>Download and save to Documents/Arduino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Compile and Execute and the program should find two I2C devices, one is the display, the other the sensor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85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display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208" t="124" r="60248" b="23646"/>
          <a:stretch/>
        </p:blipFill>
        <p:spPr>
          <a:xfrm>
            <a:off x="972457" y="1407660"/>
            <a:ext cx="4856109" cy="52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8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4074" t="19711" r="33914" b="17284"/>
          <a:stretch/>
        </p:blipFill>
        <p:spPr>
          <a:xfrm>
            <a:off x="5921827" y="187385"/>
            <a:ext cx="5704115" cy="6315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8857" y="280307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101" y="468086"/>
            <a:ext cx="6455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https://www.thinglink.com/scene/792075535718023169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23691" y="5096881"/>
            <a:ext cx="22853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Motor: RPM</a:t>
            </a:r>
          </a:p>
          <a:p>
            <a:r>
              <a:rPr lang="en-US" sz="3200" b="1" dirty="0" smtClean="0"/>
              <a:t>Heart: BPM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62654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get my 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https://github.com/uutzinger/sea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07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41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2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40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 IDE</a:t>
            </a:r>
          </a:p>
          <a:p>
            <a:r>
              <a:rPr lang="en-US" dirty="0" smtClean="0"/>
              <a:t>Processing Graphical Display</a:t>
            </a:r>
          </a:p>
          <a:p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61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77932" cy="4351338"/>
          </a:xfrm>
        </p:spPr>
        <p:txBody>
          <a:bodyPr>
            <a:normAutofit/>
          </a:bodyPr>
          <a:lstStyle/>
          <a:p>
            <a:r>
              <a:rPr lang="en-US" dirty="0"/>
              <a:t>Find Arduino Integrated Development Environment on your Desktop Computer</a:t>
            </a:r>
          </a:p>
          <a:p>
            <a:r>
              <a:rPr lang="en-US" dirty="0" smtClean="0"/>
              <a:t>Open the Blink Example</a:t>
            </a:r>
          </a:p>
          <a:p>
            <a:r>
              <a:rPr lang="en-US" dirty="0" smtClean="0"/>
              <a:t>Connect the Arduino Nano to Computer</a:t>
            </a:r>
          </a:p>
          <a:p>
            <a:r>
              <a:rPr lang="en-US" dirty="0" smtClean="0"/>
              <a:t>Select Proper Microcontroller and 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6753"/>
          <a:stretch/>
        </p:blipFill>
        <p:spPr>
          <a:xfrm>
            <a:off x="7911548" y="207279"/>
            <a:ext cx="3871623" cy="6550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1362" b="66377"/>
          <a:stretch/>
        </p:blipFill>
        <p:spPr>
          <a:xfrm>
            <a:off x="1156914" y="4218167"/>
            <a:ext cx="3629962" cy="23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8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MAX3010x Driver and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err="1" smtClean="0"/>
              <a:t>Dowload</a:t>
            </a:r>
            <a:r>
              <a:rPr lang="en-US" dirty="0" smtClean="0"/>
              <a:t> </a:t>
            </a:r>
            <a:r>
              <a:rPr lang="en-US" dirty="0" err="1" smtClean="0"/>
              <a:t>Dirver</a:t>
            </a:r>
            <a:r>
              <a:rPr lang="en-US" dirty="0" smtClean="0"/>
              <a:t> and Example Program: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github.com/uutzinger/MAX30105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There is Clone/Download button. Do not use desktop app.</a:t>
            </a:r>
          </a:p>
          <a:p>
            <a:r>
              <a:rPr lang="en-US" dirty="0" smtClean="0"/>
              <a:t>Place the downloaded archive on desktop and unpack it.</a:t>
            </a:r>
          </a:p>
          <a:p>
            <a:r>
              <a:rPr lang="en-US" dirty="0" smtClean="0"/>
              <a:t>Rename the folder to MAX30105</a:t>
            </a:r>
          </a:p>
          <a:p>
            <a:r>
              <a:rPr lang="en-US" dirty="0" smtClean="0"/>
              <a:t>Load MAX30105 into Arduino and upload to microcontroller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66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Communication with Arduino Nano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Tools / Serial Monitor</a:t>
            </a:r>
          </a:p>
          <a:p>
            <a:r>
              <a:rPr lang="en-US" dirty="0" smtClean="0"/>
              <a:t>Set speed to 115200 at bottom right.</a:t>
            </a:r>
          </a:p>
          <a:p>
            <a:r>
              <a:rPr lang="en-US" dirty="0" smtClean="0"/>
              <a:t>You should see lines of numbers on the screen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28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377" t="36715" r="6580" b="5623"/>
          <a:stretch/>
        </p:blipFill>
        <p:spPr>
          <a:xfrm>
            <a:off x="723569" y="1690688"/>
            <a:ext cx="8539701" cy="52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87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rolling graph application  by double clicking on it in processing folder of MAX30105</a:t>
            </a:r>
          </a:p>
          <a:p>
            <a:r>
              <a:rPr lang="en-US" dirty="0" smtClean="0"/>
              <a:t>A new program starts</a:t>
            </a:r>
          </a:p>
          <a:p>
            <a:r>
              <a:rPr lang="en-US" dirty="0" smtClean="0"/>
              <a:t>Make sure that the serial port named in the program matches the one you used for programming the Arduino </a:t>
            </a:r>
            <a:r>
              <a:rPr lang="en-US" dirty="0" err="1" smtClean="0"/>
              <a:t>nano</a:t>
            </a:r>
            <a:r>
              <a:rPr lang="en-US" dirty="0"/>
              <a:t> </a:t>
            </a:r>
            <a:r>
              <a:rPr lang="en-US" dirty="0" smtClean="0"/>
              <a:t>e.g. COM3 or COM4 or COM5</a:t>
            </a:r>
          </a:p>
          <a:p>
            <a:r>
              <a:rPr lang="en-US" dirty="0" smtClean="0"/>
              <a:t>If the program shows an error when opening the COM 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0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thumb/d/dd/Sankey_diagram_human_circulatory_system.svg/512px-Sankey_diagram_human_circulatory_syste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32" y="217521"/>
            <a:ext cx="3296440" cy="65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</a:t>
            </a:r>
            <a:br>
              <a:rPr lang="en-US" dirty="0" smtClean="0"/>
            </a:br>
            <a:r>
              <a:rPr lang="en-US" dirty="0" smtClean="0"/>
              <a:t>the Supply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7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989" t="35352" r="15748"/>
          <a:stretch/>
        </p:blipFill>
        <p:spPr>
          <a:xfrm>
            <a:off x="132347" y="163036"/>
            <a:ext cx="8073190" cy="64860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3600" y="1590675"/>
            <a:ext cx="1247775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2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724" t="32541" r="13015" b="6242"/>
          <a:stretch/>
        </p:blipFill>
        <p:spPr>
          <a:xfrm>
            <a:off x="63610" y="47708"/>
            <a:ext cx="9544731" cy="68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1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 an Arduino Program (C++)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#define</a:t>
            </a:r>
          </a:p>
          <a:p>
            <a:r>
              <a:rPr lang="en-US" dirty="0" smtClean="0"/>
              <a:t>#include</a:t>
            </a:r>
          </a:p>
          <a:p>
            <a:r>
              <a:rPr lang="en-US" dirty="0"/>
              <a:t>g</a:t>
            </a:r>
            <a:r>
              <a:rPr lang="en-US" dirty="0" smtClean="0"/>
              <a:t>lobal variables</a:t>
            </a:r>
          </a:p>
          <a:p>
            <a:r>
              <a:rPr lang="en-US" dirty="0"/>
              <a:t>s</a:t>
            </a:r>
            <a:r>
              <a:rPr lang="en-US" dirty="0" smtClean="0"/>
              <a:t>etup</a:t>
            </a:r>
          </a:p>
          <a:p>
            <a:r>
              <a:rPr lang="en-US" dirty="0"/>
              <a:t>l</a:t>
            </a:r>
            <a:r>
              <a:rPr lang="en-US" dirty="0" smtClean="0"/>
              <a:t>oop</a:t>
            </a:r>
          </a:p>
          <a:p>
            <a:r>
              <a:rPr lang="en-US" dirty="0"/>
              <a:t>s</a:t>
            </a:r>
            <a:r>
              <a:rPr lang="en-US" dirty="0" smtClean="0"/>
              <a:t>ubroutines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ontrol statements:</a:t>
            </a:r>
          </a:p>
          <a:p>
            <a:pPr lvl="1"/>
            <a:r>
              <a:rPr lang="en-US" dirty="0" smtClean="0"/>
              <a:t>for loop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statement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21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s://cdn.sparkfun.com/assets/f/c/6/2/4/52ddb2d5ce395f59658b45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325" y="3657600"/>
            <a:ext cx="61300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08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1" t="13788" r="19712" b="3989"/>
          <a:stretch/>
        </p:blipFill>
        <p:spPr bwMode="auto">
          <a:xfrm>
            <a:off x="1502980" y="54952"/>
            <a:ext cx="9165021" cy="680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24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thumb/f/f4/Wiggers_Diagram.svg/1280px-Wiggers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551" y="124755"/>
            <a:ext cx="8618071" cy="659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4527183" y="1805993"/>
            <a:ext cx="5360895" cy="642645"/>
          </a:xfrm>
          <a:custGeom>
            <a:avLst/>
            <a:gdLst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1967753 w 5360895"/>
              <a:gd name="connsiteY8" fmla="*/ 18596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37212 w 5360895"/>
              <a:gd name="connsiteY13" fmla="*/ 18596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1967753 w 5360895"/>
              <a:gd name="connsiteY8" fmla="*/ 18596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60072 w 5360895"/>
              <a:gd name="connsiteY13" fmla="*/ 16818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1967753 w 5360895"/>
              <a:gd name="connsiteY8" fmla="*/ 18596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60072 w 5360895"/>
              <a:gd name="connsiteY13" fmla="*/ 16818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1967753 w 5360895"/>
              <a:gd name="connsiteY8" fmla="*/ 18596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60072 w 5360895"/>
              <a:gd name="connsiteY13" fmla="*/ 16818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1967753 w 5360895"/>
              <a:gd name="connsiteY8" fmla="*/ 18596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60072 w 5360895"/>
              <a:gd name="connsiteY13" fmla="*/ 16818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90760 h 644433"/>
              <a:gd name="connsiteX1" fmla="*/ 757518 w 5360895"/>
              <a:gd name="connsiteY1" fmla="*/ 634195 h 644433"/>
              <a:gd name="connsiteX2" fmla="*/ 1008530 w 5360895"/>
              <a:gd name="connsiteY2" fmla="*/ 580407 h 644433"/>
              <a:gd name="connsiteX3" fmla="*/ 1120589 w 5360895"/>
              <a:gd name="connsiteY3" fmla="*/ 163548 h 644433"/>
              <a:gd name="connsiteX4" fmla="*/ 1120589 w 5360895"/>
              <a:gd name="connsiteY4" fmla="*/ 163548 h 644433"/>
              <a:gd name="connsiteX5" fmla="*/ 1425389 w 5360895"/>
              <a:gd name="connsiteY5" fmla="*/ 2183 h 644433"/>
              <a:gd name="connsiteX6" fmla="*/ 1815353 w 5360895"/>
              <a:gd name="connsiteY6" fmla="*/ 298019 h 644433"/>
              <a:gd name="connsiteX7" fmla="*/ 1887071 w 5360895"/>
              <a:gd name="connsiteY7" fmla="*/ 351807 h 644433"/>
              <a:gd name="connsiteX8" fmla="*/ 2026173 w 5360895"/>
              <a:gd name="connsiteY8" fmla="*/ 218980 h 644433"/>
              <a:gd name="connsiteX9" fmla="*/ 3092824 w 5360895"/>
              <a:gd name="connsiteY9" fmla="*/ 522136 h 644433"/>
              <a:gd name="connsiteX10" fmla="*/ 3092824 w 5360895"/>
              <a:gd name="connsiteY10" fmla="*/ 522136 h 644433"/>
              <a:gd name="connsiteX11" fmla="*/ 3886200 w 5360895"/>
              <a:gd name="connsiteY11" fmla="*/ 571442 h 644433"/>
              <a:gd name="connsiteX12" fmla="*/ 4137212 w 5360895"/>
              <a:gd name="connsiteY12" fmla="*/ 185960 h 644433"/>
              <a:gd name="connsiteX13" fmla="*/ 4160072 w 5360895"/>
              <a:gd name="connsiteY13" fmla="*/ 168180 h 644433"/>
              <a:gd name="connsiteX14" fmla="*/ 4383742 w 5360895"/>
              <a:gd name="connsiteY14" fmla="*/ 33560 h 644433"/>
              <a:gd name="connsiteX15" fmla="*/ 4787153 w 5360895"/>
              <a:gd name="connsiteY15" fmla="*/ 365254 h 644433"/>
              <a:gd name="connsiteX16" fmla="*/ 4787153 w 5360895"/>
              <a:gd name="connsiteY16" fmla="*/ 365254 h 644433"/>
              <a:gd name="connsiteX17" fmla="*/ 4935071 w 5360895"/>
              <a:gd name="connsiteY17" fmla="*/ 194924 h 644433"/>
              <a:gd name="connsiteX18" fmla="*/ 5360895 w 5360895"/>
              <a:gd name="connsiteY18" fmla="*/ 419042 h 644433"/>
              <a:gd name="connsiteX19" fmla="*/ 5360895 w 5360895"/>
              <a:gd name="connsiteY19" fmla="*/ 419042 h 644433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026173 w 5360895"/>
              <a:gd name="connsiteY8" fmla="*/ 2171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7212 w 5360895"/>
              <a:gd name="connsiteY12" fmla="*/ 184172 h 642645"/>
              <a:gd name="connsiteX13" fmla="*/ 4160072 w 5360895"/>
              <a:gd name="connsiteY13" fmla="*/ 166392 h 642645"/>
              <a:gd name="connsiteX14" fmla="*/ 4383742 w 5360895"/>
              <a:gd name="connsiteY14" fmla="*/ 31772 h 642645"/>
              <a:gd name="connsiteX15" fmla="*/ 4787153 w 5360895"/>
              <a:gd name="connsiteY15" fmla="*/ 363466 h 642645"/>
              <a:gd name="connsiteX16" fmla="*/ 4787153 w 5360895"/>
              <a:gd name="connsiteY16" fmla="*/ 363466 h 642645"/>
              <a:gd name="connsiteX17" fmla="*/ 4935071 w 5360895"/>
              <a:gd name="connsiteY17" fmla="*/ 193136 h 642645"/>
              <a:gd name="connsiteX18" fmla="*/ 5360895 w 5360895"/>
              <a:gd name="connsiteY18" fmla="*/ 417254 h 642645"/>
              <a:gd name="connsiteX19" fmla="*/ 5360895 w 5360895"/>
              <a:gd name="connsiteY19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026173 w 5360895"/>
              <a:gd name="connsiteY8" fmla="*/ 2171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7212 w 5360895"/>
              <a:gd name="connsiteY12" fmla="*/ 184172 h 642645"/>
              <a:gd name="connsiteX13" fmla="*/ 4160072 w 5360895"/>
              <a:gd name="connsiteY13" fmla="*/ 166392 h 642645"/>
              <a:gd name="connsiteX14" fmla="*/ 4383742 w 5360895"/>
              <a:gd name="connsiteY14" fmla="*/ 31772 h 642645"/>
              <a:gd name="connsiteX15" fmla="*/ 4787153 w 5360895"/>
              <a:gd name="connsiteY15" fmla="*/ 363466 h 642645"/>
              <a:gd name="connsiteX16" fmla="*/ 4787153 w 5360895"/>
              <a:gd name="connsiteY16" fmla="*/ 363466 h 642645"/>
              <a:gd name="connsiteX17" fmla="*/ 4935071 w 5360895"/>
              <a:gd name="connsiteY17" fmla="*/ 193136 h 642645"/>
              <a:gd name="connsiteX18" fmla="*/ 5360895 w 5360895"/>
              <a:gd name="connsiteY18" fmla="*/ 417254 h 642645"/>
              <a:gd name="connsiteX19" fmla="*/ 5360895 w 5360895"/>
              <a:gd name="connsiteY19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7212 w 5360895"/>
              <a:gd name="connsiteY12" fmla="*/ 184172 h 642645"/>
              <a:gd name="connsiteX13" fmla="*/ 4160072 w 5360895"/>
              <a:gd name="connsiteY13" fmla="*/ 166392 h 642645"/>
              <a:gd name="connsiteX14" fmla="*/ 4383742 w 5360895"/>
              <a:gd name="connsiteY14" fmla="*/ 31772 h 642645"/>
              <a:gd name="connsiteX15" fmla="*/ 4787153 w 5360895"/>
              <a:gd name="connsiteY15" fmla="*/ 363466 h 642645"/>
              <a:gd name="connsiteX16" fmla="*/ 4787153 w 5360895"/>
              <a:gd name="connsiteY16" fmla="*/ 363466 h 642645"/>
              <a:gd name="connsiteX17" fmla="*/ 4935071 w 5360895"/>
              <a:gd name="connsiteY17" fmla="*/ 193136 h 642645"/>
              <a:gd name="connsiteX18" fmla="*/ 5360895 w 5360895"/>
              <a:gd name="connsiteY18" fmla="*/ 417254 h 642645"/>
              <a:gd name="connsiteX19" fmla="*/ 5360895 w 5360895"/>
              <a:gd name="connsiteY19" fmla="*/ 417254 h 642645"/>
              <a:gd name="connsiteX0" fmla="*/ 0 w 5360895"/>
              <a:gd name="connsiteY0" fmla="*/ 495058 h 648731"/>
              <a:gd name="connsiteX1" fmla="*/ 757518 w 5360895"/>
              <a:gd name="connsiteY1" fmla="*/ 638493 h 648731"/>
              <a:gd name="connsiteX2" fmla="*/ 1008530 w 5360895"/>
              <a:gd name="connsiteY2" fmla="*/ 584705 h 648731"/>
              <a:gd name="connsiteX3" fmla="*/ 1120589 w 5360895"/>
              <a:gd name="connsiteY3" fmla="*/ 167846 h 648731"/>
              <a:gd name="connsiteX4" fmla="*/ 1120589 w 5360895"/>
              <a:gd name="connsiteY4" fmla="*/ 167846 h 648731"/>
              <a:gd name="connsiteX5" fmla="*/ 1425389 w 5360895"/>
              <a:gd name="connsiteY5" fmla="*/ 6481 h 648731"/>
              <a:gd name="connsiteX6" fmla="*/ 1711213 w 5360895"/>
              <a:gd name="connsiteY6" fmla="*/ 221037 h 648731"/>
              <a:gd name="connsiteX7" fmla="*/ 1887071 w 5360895"/>
              <a:gd name="connsiteY7" fmla="*/ 356105 h 648731"/>
              <a:gd name="connsiteX8" fmla="*/ 2130313 w 5360895"/>
              <a:gd name="connsiteY8" fmla="*/ 248678 h 648731"/>
              <a:gd name="connsiteX9" fmla="*/ 3092824 w 5360895"/>
              <a:gd name="connsiteY9" fmla="*/ 526434 h 648731"/>
              <a:gd name="connsiteX10" fmla="*/ 3092824 w 5360895"/>
              <a:gd name="connsiteY10" fmla="*/ 526434 h 648731"/>
              <a:gd name="connsiteX11" fmla="*/ 3886200 w 5360895"/>
              <a:gd name="connsiteY11" fmla="*/ 575740 h 648731"/>
              <a:gd name="connsiteX12" fmla="*/ 4137212 w 5360895"/>
              <a:gd name="connsiteY12" fmla="*/ 190258 h 648731"/>
              <a:gd name="connsiteX13" fmla="*/ 3946712 w 5360895"/>
              <a:gd name="connsiteY13" fmla="*/ 91198 h 648731"/>
              <a:gd name="connsiteX14" fmla="*/ 4383742 w 5360895"/>
              <a:gd name="connsiteY14" fmla="*/ 37858 h 648731"/>
              <a:gd name="connsiteX15" fmla="*/ 4787153 w 5360895"/>
              <a:gd name="connsiteY15" fmla="*/ 369552 h 648731"/>
              <a:gd name="connsiteX16" fmla="*/ 4787153 w 5360895"/>
              <a:gd name="connsiteY16" fmla="*/ 369552 h 648731"/>
              <a:gd name="connsiteX17" fmla="*/ 4935071 w 5360895"/>
              <a:gd name="connsiteY17" fmla="*/ 199222 h 648731"/>
              <a:gd name="connsiteX18" fmla="*/ 5360895 w 5360895"/>
              <a:gd name="connsiteY18" fmla="*/ 423340 h 648731"/>
              <a:gd name="connsiteX19" fmla="*/ 5360895 w 5360895"/>
              <a:gd name="connsiteY19" fmla="*/ 423340 h 648731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7212 w 5360895"/>
              <a:gd name="connsiteY12" fmla="*/ 184172 h 642645"/>
              <a:gd name="connsiteX13" fmla="*/ 3946712 w 5360895"/>
              <a:gd name="connsiteY13" fmla="*/ 85112 h 642645"/>
              <a:gd name="connsiteX14" fmla="*/ 4383742 w 5360895"/>
              <a:gd name="connsiteY14" fmla="*/ 31772 h 642645"/>
              <a:gd name="connsiteX15" fmla="*/ 4787153 w 5360895"/>
              <a:gd name="connsiteY15" fmla="*/ 363466 h 642645"/>
              <a:gd name="connsiteX16" fmla="*/ 4787153 w 5360895"/>
              <a:gd name="connsiteY16" fmla="*/ 363466 h 642645"/>
              <a:gd name="connsiteX17" fmla="*/ 4935071 w 5360895"/>
              <a:gd name="connsiteY17" fmla="*/ 193136 h 642645"/>
              <a:gd name="connsiteX18" fmla="*/ 5360895 w 5360895"/>
              <a:gd name="connsiteY18" fmla="*/ 417254 h 642645"/>
              <a:gd name="connsiteX19" fmla="*/ 5360895 w 5360895"/>
              <a:gd name="connsiteY19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7212 w 5360895"/>
              <a:gd name="connsiteY12" fmla="*/ 184172 h 642645"/>
              <a:gd name="connsiteX13" fmla="*/ 3946712 w 5360895"/>
              <a:gd name="connsiteY13" fmla="*/ 85112 h 642645"/>
              <a:gd name="connsiteX14" fmla="*/ 4383742 w 5360895"/>
              <a:gd name="connsiteY14" fmla="*/ 31772 h 642645"/>
              <a:gd name="connsiteX15" fmla="*/ 4787153 w 5360895"/>
              <a:gd name="connsiteY15" fmla="*/ 363466 h 642645"/>
              <a:gd name="connsiteX16" fmla="*/ 4787153 w 5360895"/>
              <a:gd name="connsiteY16" fmla="*/ 363466 h 642645"/>
              <a:gd name="connsiteX17" fmla="*/ 4935071 w 5360895"/>
              <a:gd name="connsiteY17" fmla="*/ 193136 h 642645"/>
              <a:gd name="connsiteX18" fmla="*/ 5360895 w 5360895"/>
              <a:gd name="connsiteY18" fmla="*/ 417254 h 642645"/>
              <a:gd name="connsiteX19" fmla="*/ 5360895 w 5360895"/>
              <a:gd name="connsiteY19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3946712 w 5360895"/>
              <a:gd name="connsiteY12" fmla="*/ 8511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87071 w 5360895"/>
              <a:gd name="connsiteY7" fmla="*/ 35001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30313 w 5360895"/>
              <a:gd name="connsiteY8" fmla="*/ 24259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20153 w 5360895"/>
              <a:gd name="connsiteY8" fmla="*/ 27561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20153 w 5360895"/>
              <a:gd name="connsiteY8" fmla="*/ 27561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20153 w 5360895"/>
              <a:gd name="connsiteY8" fmla="*/ 27561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35071 w 5360895"/>
              <a:gd name="connsiteY16" fmla="*/ 1931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  <a:gd name="connsiteX0" fmla="*/ 0 w 5360895"/>
              <a:gd name="connsiteY0" fmla="*/ 488972 h 642645"/>
              <a:gd name="connsiteX1" fmla="*/ 757518 w 5360895"/>
              <a:gd name="connsiteY1" fmla="*/ 632407 h 642645"/>
              <a:gd name="connsiteX2" fmla="*/ 1008530 w 5360895"/>
              <a:gd name="connsiteY2" fmla="*/ 578619 h 642645"/>
              <a:gd name="connsiteX3" fmla="*/ 1120589 w 5360895"/>
              <a:gd name="connsiteY3" fmla="*/ 161760 h 642645"/>
              <a:gd name="connsiteX4" fmla="*/ 1120589 w 5360895"/>
              <a:gd name="connsiteY4" fmla="*/ 161760 h 642645"/>
              <a:gd name="connsiteX5" fmla="*/ 1425389 w 5360895"/>
              <a:gd name="connsiteY5" fmla="*/ 395 h 642645"/>
              <a:gd name="connsiteX6" fmla="*/ 1711213 w 5360895"/>
              <a:gd name="connsiteY6" fmla="*/ 214951 h 642645"/>
              <a:gd name="connsiteX7" fmla="*/ 1851511 w 5360895"/>
              <a:gd name="connsiteY7" fmla="*/ 372879 h 642645"/>
              <a:gd name="connsiteX8" fmla="*/ 2120153 w 5360895"/>
              <a:gd name="connsiteY8" fmla="*/ 275612 h 642645"/>
              <a:gd name="connsiteX9" fmla="*/ 3092824 w 5360895"/>
              <a:gd name="connsiteY9" fmla="*/ 520348 h 642645"/>
              <a:gd name="connsiteX10" fmla="*/ 3092824 w 5360895"/>
              <a:gd name="connsiteY10" fmla="*/ 520348 h 642645"/>
              <a:gd name="connsiteX11" fmla="*/ 3886200 w 5360895"/>
              <a:gd name="connsiteY11" fmla="*/ 569654 h 642645"/>
              <a:gd name="connsiteX12" fmla="*/ 4134672 w 5360895"/>
              <a:gd name="connsiteY12" fmla="*/ 209572 h 642645"/>
              <a:gd name="connsiteX13" fmla="*/ 4383742 w 5360895"/>
              <a:gd name="connsiteY13" fmla="*/ 31772 h 642645"/>
              <a:gd name="connsiteX14" fmla="*/ 4787153 w 5360895"/>
              <a:gd name="connsiteY14" fmla="*/ 363466 h 642645"/>
              <a:gd name="connsiteX15" fmla="*/ 4787153 w 5360895"/>
              <a:gd name="connsiteY15" fmla="*/ 363466 h 642645"/>
              <a:gd name="connsiteX16" fmla="*/ 4960471 w 5360895"/>
              <a:gd name="connsiteY16" fmla="*/ 231236 h 642645"/>
              <a:gd name="connsiteX17" fmla="*/ 5360895 w 5360895"/>
              <a:gd name="connsiteY17" fmla="*/ 417254 h 642645"/>
              <a:gd name="connsiteX18" fmla="*/ 5360895 w 5360895"/>
              <a:gd name="connsiteY18" fmla="*/ 417254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0895" h="642645">
                <a:moveTo>
                  <a:pt x="0" y="488972"/>
                </a:moveTo>
                <a:cubicBezTo>
                  <a:pt x="294715" y="553219"/>
                  <a:pt x="589430" y="617466"/>
                  <a:pt x="757518" y="632407"/>
                </a:cubicBezTo>
                <a:cubicBezTo>
                  <a:pt x="925606" y="647348"/>
                  <a:pt x="948018" y="657060"/>
                  <a:pt x="1008530" y="578619"/>
                </a:cubicBezTo>
                <a:cubicBezTo>
                  <a:pt x="1069042" y="500178"/>
                  <a:pt x="1120589" y="161760"/>
                  <a:pt x="1120589" y="161760"/>
                </a:cubicBezTo>
                <a:lnTo>
                  <a:pt x="1120589" y="161760"/>
                </a:lnTo>
                <a:cubicBezTo>
                  <a:pt x="1171389" y="134866"/>
                  <a:pt x="1326952" y="-8470"/>
                  <a:pt x="1425389" y="395"/>
                </a:cubicBezTo>
                <a:cubicBezTo>
                  <a:pt x="1523826" y="9260"/>
                  <a:pt x="1640193" y="152870"/>
                  <a:pt x="1711213" y="214951"/>
                </a:cubicBezTo>
                <a:cubicBezTo>
                  <a:pt x="1782233" y="277032"/>
                  <a:pt x="1781661" y="368272"/>
                  <a:pt x="1851511" y="372879"/>
                </a:cubicBezTo>
                <a:cubicBezTo>
                  <a:pt x="1921361" y="303826"/>
                  <a:pt x="1933588" y="220554"/>
                  <a:pt x="2120153" y="275612"/>
                </a:cubicBezTo>
                <a:cubicBezTo>
                  <a:pt x="2306718" y="330670"/>
                  <a:pt x="2930712" y="479559"/>
                  <a:pt x="3092824" y="520348"/>
                </a:cubicBezTo>
                <a:lnTo>
                  <a:pt x="3092824" y="520348"/>
                </a:lnTo>
                <a:cubicBezTo>
                  <a:pt x="3225053" y="528566"/>
                  <a:pt x="3712559" y="621450"/>
                  <a:pt x="3886200" y="569654"/>
                </a:cubicBezTo>
                <a:cubicBezTo>
                  <a:pt x="4059841" y="517858"/>
                  <a:pt x="4066988" y="316999"/>
                  <a:pt x="4134672" y="209572"/>
                </a:cubicBezTo>
                <a:cubicBezTo>
                  <a:pt x="4202356" y="102145"/>
                  <a:pt x="4274995" y="6123"/>
                  <a:pt x="4383742" y="31772"/>
                </a:cubicBezTo>
                <a:cubicBezTo>
                  <a:pt x="4492489" y="57421"/>
                  <a:pt x="4787153" y="363466"/>
                  <a:pt x="4787153" y="363466"/>
                </a:cubicBezTo>
                <a:lnTo>
                  <a:pt x="4787153" y="363466"/>
                </a:lnTo>
                <a:cubicBezTo>
                  <a:pt x="4816039" y="341428"/>
                  <a:pt x="4864847" y="222271"/>
                  <a:pt x="4960471" y="231236"/>
                </a:cubicBezTo>
                <a:cubicBezTo>
                  <a:pt x="5056095" y="240201"/>
                  <a:pt x="5294158" y="386251"/>
                  <a:pt x="5360895" y="417254"/>
                </a:cubicBezTo>
                <a:lnTo>
                  <a:pt x="5360895" y="417254"/>
                </a:lnTo>
              </a:path>
            </a:pathLst>
          </a:custGeom>
          <a:noFill/>
          <a:ln w="76200">
            <a:solidFill>
              <a:srgbClr val="008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Signals </a:t>
            </a:r>
            <a:br>
              <a:rPr lang="en-US" dirty="0" smtClean="0"/>
            </a:br>
            <a:r>
              <a:rPr lang="en-US" dirty="0" smtClean="0"/>
              <a:t>can you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6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009"/>
            <a:ext cx="10515600" cy="1325563"/>
          </a:xfrm>
        </p:spPr>
        <p:txBody>
          <a:bodyPr/>
          <a:lstStyle/>
          <a:p>
            <a:r>
              <a:rPr lang="en-US" dirty="0" err="1" smtClean="0"/>
              <a:t>Photoplethysmography</a:t>
            </a:r>
            <a:r>
              <a:rPr lang="en-US" dirty="0" smtClean="0"/>
              <a:t>: PPG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6" y="1269079"/>
            <a:ext cx="5333397" cy="5488067"/>
          </a:xfrm>
          <a:prstGeom prst="rect">
            <a:avLst/>
          </a:prstGeom>
        </p:spPr>
      </p:pic>
      <p:pic>
        <p:nvPicPr>
          <p:cNvPr id="6" name="Picture 2" descr="Pressure%20Velocity"/>
          <p:cNvPicPr>
            <a:picLocks noChangeAspect="1" noChangeArrowheads="1"/>
          </p:cNvPicPr>
          <p:nvPr/>
        </p:nvPicPr>
        <p:blipFill rotWithShape="1">
          <a:blip r:embed="rId4" cstate="print"/>
          <a:srcRect l="9654" r="5472" b="52663"/>
          <a:stretch/>
        </p:blipFill>
        <p:spPr bwMode="auto">
          <a:xfrm>
            <a:off x="5625712" y="1176618"/>
            <a:ext cx="6474389" cy="307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813419" y="4255994"/>
            <a:ext cx="242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Pressure </a:t>
            </a:r>
            <a:r>
              <a:rPr lang="en-US" dirty="0" smtClean="0"/>
              <a:t>in </a:t>
            </a:r>
            <a:r>
              <a:rPr lang="en-US" dirty="0"/>
              <a:t>Arterial Tree</a:t>
            </a:r>
          </a:p>
        </p:txBody>
      </p:sp>
    </p:spTree>
    <p:extLst>
      <p:ext uri="{BB962C8B-B14F-4D97-AF65-F5344CB8AC3E}">
        <p14:creationId xmlns:p14="http://schemas.microsoft.com/office/powerpoint/2010/main" val="28323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smtClean="0"/>
              <a:t>PPG </a:t>
            </a:r>
            <a:r>
              <a:rPr lang="en-US" dirty="0"/>
              <a:t>work?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593678" y="152401"/>
            <a:ext cx="10836322" cy="715963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/>
              <a:t>Photo </a:t>
            </a:r>
            <a:r>
              <a:rPr lang="en-US" sz="4800" dirty="0" err="1" smtClean="0"/>
              <a:t>Plethysmo</a:t>
            </a:r>
            <a:r>
              <a:rPr lang="en-US" sz="4800" dirty="0" smtClean="0"/>
              <a:t> Gram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21660" y="1962049"/>
            <a:ext cx="4951588" cy="2574874"/>
            <a:chOff x="152440" y="1089573"/>
            <a:chExt cx="4951588" cy="2574874"/>
          </a:xfrm>
        </p:grpSpPr>
        <p:sp>
          <p:nvSpPr>
            <p:cNvPr id="12" name="TextBox 11"/>
            <p:cNvSpPr txBox="1"/>
            <p:nvPr/>
          </p:nvSpPr>
          <p:spPr>
            <a:xfrm>
              <a:off x="4279956" y="1569082"/>
              <a:ext cx="824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Light</a:t>
              </a:r>
            </a:p>
            <a:p>
              <a:pPr algn="ctr"/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440" y="2642715"/>
              <a:ext cx="10058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Light</a:t>
              </a:r>
            </a:p>
            <a:p>
              <a:pPr algn="ctr"/>
              <a:r>
                <a:rPr lang="en-US" dirty="0" smtClean="0"/>
                <a:t>Detector</a:t>
              </a:r>
            </a:p>
            <a:p>
              <a:pPr algn="ctr"/>
              <a:endParaRPr lang="en-US" dirty="0"/>
            </a:p>
          </p:txBody>
        </p:sp>
        <p:pic>
          <p:nvPicPr>
            <p:cNvPr id="14" name="Picture 4" descr="light bul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544" y="2139854"/>
              <a:ext cx="1041119" cy="142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Photo det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6" y="1089573"/>
              <a:ext cx="1826355" cy="193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pngimg.com/uploads/finger/finger_PNG630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919" y="1892248"/>
              <a:ext cx="1656260" cy="1772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/>
            <p:cNvCxnSpPr/>
            <p:nvPr/>
          </p:nvCxnSpPr>
          <p:spPr>
            <a:xfrm flipH="1" flipV="1">
              <a:off x="2017528" y="1918645"/>
              <a:ext cx="1893760" cy="67443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8029640" y="983539"/>
            <a:ext cx="3461710" cy="3930430"/>
            <a:chOff x="8331790" y="73621"/>
            <a:chExt cx="3461710" cy="3930430"/>
          </a:xfrm>
        </p:grpSpPr>
        <p:sp>
          <p:nvSpPr>
            <p:cNvPr id="2" name="TextBox 1"/>
            <p:cNvSpPr txBox="1"/>
            <p:nvPr/>
          </p:nvSpPr>
          <p:spPr>
            <a:xfrm>
              <a:off x="10957873" y="3023350"/>
              <a:ext cx="824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Light</a:t>
              </a:r>
            </a:p>
            <a:p>
              <a:pPr algn="ctr"/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55529" y="307427"/>
              <a:ext cx="10058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Light</a:t>
              </a:r>
            </a:p>
            <a:p>
              <a:pPr algn="ctr"/>
              <a:r>
                <a:rPr lang="en-US" dirty="0" smtClean="0"/>
                <a:t>Detector</a:t>
              </a:r>
            </a:p>
            <a:p>
              <a:pPr algn="ctr"/>
              <a:endParaRPr lang="en-US" dirty="0"/>
            </a:p>
          </p:txBody>
        </p:sp>
        <p:pic>
          <p:nvPicPr>
            <p:cNvPr id="11268" name="Picture 4" descr="light bul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8220" y="2145635"/>
              <a:ext cx="1041119" cy="142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 descr="Image result for Photo det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67145" y="73621"/>
              <a:ext cx="1826355" cy="193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http://pngimg.com/uploads/finger/finger_PNG630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091629">
              <a:off x="8331790" y="2223396"/>
              <a:ext cx="1656260" cy="178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 flipH="1" flipV="1">
              <a:off x="9249046" y="2261641"/>
              <a:ext cx="865918" cy="33721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9343571" y="873102"/>
              <a:ext cx="962008" cy="131897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742150" y="5506274"/>
            <a:ext cx="2782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Transmission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8267754" y="5486946"/>
            <a:ext cx="2782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Reflection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57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4393</TotalTime>
  <Words>785</Words>
  <Application>Microsoft Office PowerPoint</Application>
  <PresentationFormat>Widescreen</PresentationFormat>
  <Paragraphs>184</Paragraphs>
  <Slides>54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Equation</vt:lpstr>
      <vt:lpstr>Biomedical Engineering</vt:lpstr>
      <vt:lpstr>Demo</vt:lpstr>
      <vt:lpstr>Medical Relevance</vt:lpstr>
      <vt:lpstr>PowerPoint Presentation</vt:lpstr>
      <vt:lpstr>Where does  the Supply go?</vt:lpstr>
      <vt:lpstr>What Signals  can you measure?</vt:lpstr>
      <vt:lpstr>Photoplethysmography: PPG</vt:lpstr>
      <vt:lpstr>How does PPG work?</vt:lpstr>
      <vt:lpstr>Photo Plethysmo Gram</vt:lpstr>
      <vt:lpstr>PowerPoint Presentation</vt:lpstr>
      <vt:lpstr>PowerPoint Presentation</vt:lpstr>
      <vt:lpstr>PowerPoint Presentation</vt:lpstr>
      <vt:lpstr>How is the Amount of Oxygen in the Blood measured?</vt:lpstr>
      <vt:lpstr>PowerPoint Presentation</vt:lpstr>
      <vt:lpstr>Mobile Health Sensor</vt:lpstr>
      <vt:lpstr>Maxim: MAX30105</vt:lpstr>
      <vt:lpstr>PowerPoint Presentation</vt:lpstr>
      <vt:lpstr>Lets build our own </vt:lpstr>
      <vt:lpstr>Materials &amp; Tools</vt:lpstr>
      <vt:lpstr>PowerPoint Presentation</vt:lpstr>
      <vt:lpstr>ESP8266 Wemos D1 Mini</vt:lpstr>
      <vt:lpstr>128x32 OLED Display</vt:lpstr>
      <vt:lpstr>MAX 30100 Pulse Oximeter Sensor</vt:lpstr>
      <vt:lpstr>Circuit Wiring</vt:lpstr>
      <vt:lpstr>Please have your circuit checked by a mentor/counselor before you continue</vt:lpstr>
      <vt:lpstr>Check installed software</vt:lpstr>
      <vt:lpstr>If you don’t have python</vt:lpstr>
      <vt:lpstr>If you don’t have Python: Download it</vt:lpstr>
      <vt:lpstr>Install Python</vt:lpstr>
      <vt:lpstr>If you don’t have git</vt:lpstr>
      <vt:lpstr>ESP8266 in Arduino: Hardware Driver</vt:lpstr>
      <vt:lpstr>If you don’t have git: Extracting to:</vt:lpstr>
      <vt:lpstr>If you have git</vt:lpstr>
      <vt:lpstr>Execute text within “ “</vt:lpstr>
      <vt:lpstr>Finish Installation</vt:lpstr>
      <vt:lpstr>Installing Libraries in Arduino for Display</vt:lpstr>
      <vt:lpstr>Configure Arduino for ESP8233</vt:lpstr>
      <vt:lpstr>Are the devices connected?</vt:lpstr>
      <vt:lpstr>Check display</vt:lpstr>
      <vt:lpstr>Now get my example code</vt:lpstr>
      <vt:lpstr>PowerPoint Presentation</vt:lpstr>
      <vt:lpstr>PowerPoint Presentation</vt:lpstr>
      <vt:lpstr>PowerPoint Presentation</vt:lpstr>
      <vt:lpstr>Software</vt:lpstr>
      <vt:lpstr>Arduino IDE</vt:lpstr>
      <vt:lpstr>MAX3010x Driver and Example</vt:lpstr>
      <vt:lpstr>Check Communication with Arduino Nano</vt:lpstr>
      <vt:lpstr>Processing</vt:lpstr>
      <vt:lpstr>PowerPoint Presentation</vt:lpstr>
      <vt:lpstr>PowerPoint Presentation</vt:lpstr>
      <vt:lpstr>PowerPoint Presentation</vt:lpstr>
      <vt:lpstr>What is in an Arduino Program (C++)</vt:lpstr>
      <vt:lpstr>Serial Communication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Utzinger, Urs - (utzinger)</dc:creator>
  <cp:lastModifiedBy>Utzinger, Urs - (utzinger)</cp:lastModifiedBy>
  <cp:revision>18</cp:revision>
  <dcterms:created xsi:type="dcterms:W3CDTF">2019-07-07T23:14:38Z</dcterms:created>
  <dcterms:modified xsi:type="dcterms:W3CDTF">2019-07-11T17:18:07Z</dcterms:modified>
</cp:coreProperties>
</file>